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05" r:id="rId3"/>
    <p:sldId id="307" r:id="rId4"/>
    <p:sldId id="328" r:id="rId5"/>
    <p:sldId id="325" r:id="rId6"/>
    <p:sldId id="327" r:id="rId7"/>
    <p:sldId id="329" r:id="rId8"/>
    <p:sldId id="314" r:id="rId9"/>
    <p:sldId id="330" r:id="rId10"/>
    <p:sldId id="331" r:id="rId11"/>
    <p:sldId id="335" r:id="rId12"/>
    <p:sldId id="333" r:id="rId13"/>
    <p:sldId id="33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>
      <p:cViewPr varScale="1">
        <p:scale>
          <a:sx n="46" d="100"/>
          <a:sy n="46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3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8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7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1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3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9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0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4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44D5-936F-4244-A3DE-0C7C54AC0F3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6FFE-FDAB-4610-B727-AF5969A61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0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efce.net/media/uploads/1464948196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151" y="1686716"/>
            <a:ext cx="91216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module: Personal Professional Development  Program</a:t>
            </a:r>
          </a:p>
          <a:p>
            <a:r>
              <a:rPr lang="en-US" sz="3200" b="1" dirty="0"/>
              <a:t>                     (PPDP)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            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PERSONAL TUTORING       </a:t>
            </a:r>
          </a:p>
          <a:p>
            <a:endParaRPr lang="en-US" sz="2800" b="1" dirty="0"/>
          </a:p>
          <a:p>
            <a:r>
              <a:rPr lang="en-US" sz="2800" b="1" dirty="0"/>
              <a:t>                                      </a:t>
            </a:r>
            <a:r>
              <a:rPr lang="en-US" sz="2800" b="1" dirty="0" smtClean="0"/>
              <a:t>  </a:t>
            </a:r>
            <a:r>
              <a:rPr lang="en-US" sz="2400" b="1" dirty="0" smtClean="0"/>
              <a:t>Module </a:t>
            </a:r>
            <a:r>
              <a:rPr lang="en-US" sz="2400" b="1" dirty="0"/>
              <a:t>staff: PPDP committee </a:t>
            </a:r>
          </a:p>
          <a:p>
            <a:r>
              <a:rPr lang="en-US" sz="2400" b="1" dirty="0"/>
              <a:t>                                                                       PPDP </a:t>
            </a:r>
            <a:r>
              <a:rPr lang="en-US" sz="2400" b="1" dirty="0" smtClean="0"/>
              <a:t>members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module lead: dr. Miami K. </a:t>
            </a:r>
            <a:r>
              <a:rPr lang="en-US" sz="2400" b="1" dirty="0" err="1" smtClean="0"/>
              <a:t>Yousif</a:t>
            </a:r>
            <a:endParaRPr lang="en-US" sz="2400" b="1" dirty="0"/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2810F0-1C2B-4EEF-9E80-8CF4CE57BE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971800"/>
            <a:ext cx="31242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4C70E-D60A-43B9-99CD-02B1FF2BA0A1}"/>
              </a:ext>
            </a:extLst>
          </p:cNvPr>
          <p:cNvSpPr/>
          <p:nvPr/>
        </p:nvSpPr>
        <p:spPr>
          <a:xfrm>
            <a:off x="11151" y="1982450"/>
            <a:ext cx="91328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780A7-06C7-4427-8B57-21EBC859C622}"/>
              </a:ext>
            </a:extLst>
          </p:cNvPr>
          <p:cNvSpPr/>
          <p:nvPr/>
        </p:nvSpPr>
        <p:spPr>
          <a:xfrm>
            <a:off x="11151" y="1536174"/>
            <a:ext cx="9121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784664-5B1A-4499-8206-A498114125FF}"/>
              </a:ext>
            </a:extLst>
          </p:cNvPr>
          <p:cNvSpPr/>
          <p:nvPr/>
        </p:nvSpPr>
        <p:spPr>
          <a:xfrm>
            <a:off x="7434" y="689789"/>
            <a:ext cx="912169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Responsibilities of the Student           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LO.4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5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• Respond in a timely manner to all contact from their Tutor.  </a:t>
            </a:r>
          </a:p>
          <a:p>
            <a:pPr>
              <a:spcAft>
                <a:spcPts val="5"/>
              </a:spcAft>
            </a:pPr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5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• Attend all prearranged meetings with their tutor (or give sufficient notice if they are unable to attend, for example due to health reasons.) </a:t>
            </a:r>
          </a:p>
          <a:p>
            <a:pPr>
              <a:spcAft>
                <a:spcPts val="5"/>
              </a:spcAft>
            </a:pPr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5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•  seeking timely advice from their Tutor when faced with academic, course assessment, personal or other issues which require support. </a:t>
            </a:r>
          </a:p>
          <a:p>
            <a:pPr>
              <a:spcAft>
                <a:spcPts val="5"/>
              </a:spcAft>
            </a:pPr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5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• Bring examples of work and feedback to meetings, when appropriate, to discuss academic development.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Engage with the Al-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Zahraa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Medical </a:t>
            </a:r>
            <a:r>
              <a:rPr lang="en-US" sz="20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College 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portfolio system by writing personal reflections.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115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4C70E-D60A-43B9-99CD-02B1FF2BA0A1}"/>
              </a:ext>
            </a:extLst>
          </p:cNvPr>
          <p:cNvSpPr/>
          <p:nvPr/>
        </p:nvSpPr>
        <p:spPr>
          <a:xfrm>
            <a:off x="11151" y="1982450"/>
            <a:ext cx="91328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780A7-06C7-4427-8B57-21EBC859C622}"/>
              </a:ext>
            </a:extLst>
          </p:cNvPr>
          <p:cNvSpPr/>
          <p:nvPr/>
        </p:nvSpPr>
        <p:spPr>
          <a:xfrm>
            <a:off x="11151" y="1536174"/>
            <a:ext cx="9121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784664-5B1A-4499-8206-A498114125FF}"/>
              </a:ext>
            </a:extLst>
          </p:cNvPr>
          <p:cNvSpPr/>
          <p:nvPr/>
        </p:nvSpPr>
        <p:spPr>
          <a:xfrm>
            <a:off x="7434" y="689789"/>
            <a:ext cx="91216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E2668-8863-4A25-863F-DB140C96F53F}"/>
              </a:ext>
            </a:extLst>
          </p:cNvPr>
          <p:cNvSpPr/>
          <p:nvPr/>
        </p:nvSpPr>
        <p:spPr>
          <a:xfrm>
            <a:off x="304800" y="172084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Documenting meetings                      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LO.5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Personal Tutor Report </a:t>
            </a:r>
            <a:r>
              <a:rPr lang="en-US" sz="2800" b="1" dirty="0">
                <a:solidFill>
                  <a:srgbClr val="00B050"/>
                </a:solidFill>
              </a:rPr>
              <a:t>including:</a:t>
            </a:r>
          </a:p>
          <a:p>
            <a:r>
              <a:rPr lang="en-US" sz="2800" b="1" dirty="0"/>
              <a:t>Name of student                  Year of study</a:t>
            </a:r>
          </a:p>
          <a:p>
            <a:r>
              <a:rPr lang="en-US" sz="2800" b="1" dirty="0"/>
              <a:t>Name of personal tutor</a:t>
            </a:r>
          </a:p>
          <a:p>
            <a:r>
              <a:rPr lang="en-US" sz="2800" b="1" dirty="0"/>
              <a:t>Date of first contact with personal tutor</a:t>
            </a:r>
          </a:p>
          <a:p>
            <a:r>
              <a:rPr lang="en-US" sz="2800" b="1" dirty="0"/>
              <a:t>Reason of meeting                           </a:t>
            </a:r>
          </a:p>
          <a:p>
            <a:r>
              <a:rPr lang="en-US" sz="2800" b="1" dirty="0"/>
              <a:t>Date of meeting</a:t>
            </a:r>
          </a:p>
          <a:p>
            <a:r>
              <a:rPr lang="en-US" sz="2800" b="1" dirty="0"/>
              <a:t>Summary of meeting discussion</a:t>
            </a:r>
          </a:p>
          <a:p>
            <a:r>
              <a:rPr lang="en-US" sz="2800" b="1" dirty="0"/>
              <a:t>Details of discussion of portfolio</a:t>
            </a:r>
          </a:p>
        </p:txBody>
      </p:sp>
    </p:spTree>
    <p:extLst>
      <p:ext uri="{BB962C8B-B14F-4D97-AF65-F5344CB8AC3E}">
        <p14:creationId xmlns:p14="http://schemas.microsoft.com/office/powerpoint/2010/main" val="914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4C70E-D60A-43B9-99CD-02B1FF2BA0A1}"/>
              </a:ext>
            </a:extLst>
          </p:cNvPr>
          <p:cNvSpPr/>
          <p:nvPr/>
        </p:nvSpPr>
        <p:spPr>
          <a:xfrm>
            <a:off x="11151" y="1982450"/>
            <a:ext cx="91328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H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K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S</a:t>
            </a:r>
          </a:p>
          <a:p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780A7-06C7-4427-8B57-21EBC859C622}"/>
              </a:ext>
            </a:extLst>
          </p:cNvPr>
          <p:cNvSpPr/>
          <p:nvPr/>
        </p:nvSpPr>
        <p:spPr>
          <a:xfrm>
            <a:off x="11151" y="1536174"/>
            <a:ext cx="91216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784664-5B1A-4499-8206-A498114125FF}"/>
              </a:ext>
            </a:extLst>
          </p:cNvPr>
          <p:cNvSpPr/>
          <p:nvPr/>
        </p:nvSpPr>
        <p:spPr>
          <a:xfrm>
            <a:off x="7434" y="689789"/>
            <a:ext cx="91216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CF4BDA7-0739-4051-9A3D-CB9C86617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49" y="764535"/>
            <a:ext cx="8774151" cy="519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4C70E-D60A-43B9-99CD-02B1FF2BA0A1}"/>
              </a:ext>
            </a:extLst>
          </p:cNvPr>
          <p:cNvSpPr/>
          <p:nvPr/>
        </p:nvSpPr>
        <p:spPr>
          <a:xfrm>
            <a:off x="11151" y="1982450"/>
            <a:ext cx="91328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780A7-06C7-4427-8B57-21EBC859C622}"/>
              </a:ext>
            </a:extLst>
          </p:cNvPr>
          <p:cNvSpPr/>
          <p:nvPr/>
        </p:nvSpPr>
        <p:spPr>
          <a:xfrm>
            <a:off x="11151" y="1536174"/>
            <a:ext cx="9121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784664-5B1A-4499-8206-A498114125FF}"/>
              </a:ext>
            </a:extLst>
          </p:cNvPr>
          <p:cNvSpPr/>
          <p:nvPr/>
        </p:nvSpPr>
        <p:spPr>
          <a:xfrm>
            <a:off x="7434" y="689789"/>
            <a:ext cx="91216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1638B7-1A4E-44C1-8793-4FCA08FC9FB2}"/>
              </a:ext>
            </a:extLst>
          </p:cNvPr>
          <p:cNvSpPr/>
          <p:nvPr/>
        </p:nvSpPr>
        <p:spPr>
          <a:xfrm>
            <a:off x="381000" y="2413338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References   </a:t>
            </a:r>
            <a:r>
              <a:rPr lang="en-US" sz="2800" dirty="0"/>
              <a:t>                          </a:t>
            </a:r>
          </a:p>
          <a:p>
            <a:r>
              <a:rPr lang="en-US" sz="2800" dirty="0"/>
              <a:t>   </a:t>
            </a:r>
            <a:r>
              <a:rPr lang="en-US" sz="2800" b="1" dirty="0"/>
              <a:t>Leicester Medical School, MBChB Phase 1 Personal Tutor Guide  2016-17 </a:t>
            </a:r>
          </a:p>
          <a:p>
            <a:endParaRPr lang="en-US" sz="2800" b="1" dirty="0"/>
          </a:p>
          <a:p>
            <a:r>
              <a:rPr lang="en-US" sz="2800" b="1" dirty="0"/>
              <a:t>University of Edinburgh,</a:t>
            </a:r>
            <a:r>
              <a:rPr lang="en-US" sz="28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Handbook for MBChB Personal Tutors </a:t>
            </a:r>
          </a:p>
          <a:p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73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83AC72D-1EE9-4853-9773-EDFEE66FFA14}"/>
              </a:ext>
            </a:extLst>
          </p:cNvPr>
          <p:cNvSpPr/>
          <p:nvPr/>
        </p:nvSpPr>
        <p:spPr>
          <a:xfrm>
            <a:off x="152400" y="2438400"/>
            <a:ext cx="86105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Learning outcome</a:t>
            </a:r>
          </a:p>
          <a:p>
            <a:endParaRPr lang="en-US" sz="2800" b="1" dirty="0"/>
          </a:p>
          <a:p>
            <a:r>
              <a:rPr lang="en-US" sz="2800" b="1" dirty="0"/>
              <a:t> Aims of Personal Tutoring                                 LO1</a:t>
            </a:r>
          </a:p>
          <a:p>
            <a:r>
              <a:rPr lang="en-US" sz="2800" b="1" dirty="0"/>
              <a:t> Role of the Personal Tutor                                LO2     </a:t>
            </a:r>
          </a:p>
          <a:p>
            <a:r>
              <a:rPr lang="en-US" sz="2800" b="1" dirty="0"/>
              <a:t> Responsibilities of the Personal Tutor            LO3                 </a:t>
            </a:r>
          </a:p>
          <a:p>
            <a:r>
              <a:rPr lang="en-US" sz="2800" b="1" dirty="0"/>
              <a:t> Responsibilities of the student                        LO4</a:t>
            </a:r>
          </a:p>
          <a:p>
            <a:r>
              <a:rPr lang="en-US" sz="2800" b="1" dirty="0"/>
              <a:t>Documenting meeting                                        LO5</a:t>
            </a:r>
          </a:p>
          <a:p>
            <a:r>
              <a:rPr lang="en-US" sz="2800" b="1" dirty="0"/>
              <a:t>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668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3663BF-E62F-4CD5-96C1-7D5CECE3B3B6}"/>
              </a:ext>
            </a:extLst>
          </p:cNvPr>
          <p:cNvSpPr/>
          <p:nvPr/>
        </p:nvSpPr>
        <p:spPr>
          <a:xfrm>
            <a:off x="902320" y="1002148"/>
            <a:ext cx="8089280" cy="3567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 </a:t>
            </a:r>
          </a:p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Personal Tutor is quite honestly one of the most rewarding ‘extra’ things one can do. </a:t>
            </a:r>
          </a:p>
          <a:p>
            <a:pPr>
              <a:lnSpc>
                <a:spcPct val="107000"/>
              </a:lnSpc>
            </a:pP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52E813A-41AB-440A-99A0-B90D17C99C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276601"/>
            <a:ext cx="3722077" cy="257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4C70E-D60A-43B9-99CD-02B1FF2BA0A1}"/>
              </a:ext>
            </a:extLst>
          </p:cNvPr>
          <p:cNvSpPr/>
          <p:nvPr/>
        </p:nvSpPr>
        <p:spPr>
          <a:xfrm>
            <a:off x="11151" y="1982450"/>
            <a:ext cx="91328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780A7-06C7-4427-8B57-21EBC859C622}"/>
              </a:ext>
            </a:extLst>
          </p:cNvPr>
          <p:cNvSpPr/>
          <p:nvPr/>
        </p:nvSpPr>
        <p:spPr>
          <a:xfrm>
            <a:off x="11151" y="1536174"/>
            <a:ext cx="91216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03ADE-058C-43E3-A676-41B8943E9257}"/>
              </a:ext>
            </a:extLst>
          </p:cNvPr>
          <p:cNvSpPr/>
          <p:nvPr/>
        </p:nvSpPr>
        <p:spPr>
          <a:xfrm>
            <a:off x="11151" y="1405369"/>
            <a:ext cx="91216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aims of the Phase 1 Personal Tutor scheme are as follows:                                            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LO.1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45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45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Offer support and guidance on academic progress </a:t>
            </a:r>
          </a:p>
          <a:p>
            <a:pPr>
              <a:spcAft>
                <a:spcPts val="245"/>
              </a:spcAft>
            </a:pPr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45"/>
              </a:spcAft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Encourage student participation in the Personal &amp; Professional Development (PDP) process </a:t>
            </a:r>
          </a:p>
          <a:p>
            <a:pPr>
              <a:spcAft>
                <a:spcPts val="245"/>
              </a:spcAft>
            </a:pPr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45"/>
              </a:spcAft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Provide opportunities to discuss personal health and well-being </a:t>
            </a:r>
          </a:p>
          <a:p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4C70E-D60A-43B9-99CD-02B1FF2BA0A1}"/>
              </a:ext>
            </a:extLst>
          </p:cNvPr>
          <p:cNvSpPr/>
          <p:nvPr/>
        </p:nvSpPr>
        <p:spPr>
          <a:xfrm>
            <a:off x="11151" y="1982450"/>
            <a:ext cx="91328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Role of the Phase I  Personal Tutor                              LO.2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Personal tutor acts as a “professional friend” to students </a:t>
            </a:r>
          </a:p>
          <a:p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He:</a:t>
            </a:r>
          </a:p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* Assists students in reviewing their academic progress and performance across the various courses that make up their </a:t>
            </a:r>
            <a:r>
              <a:rPr 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programme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of study </a:t>
            </a:r>
          </a:p>
        </p:txBody>
      </p:sp>
    </p:spTree>
    <p:extLst>
      <p:ext uri="{BB962C8B-B14F-4D97-AF65-F5344CB8AC3E}">
        <p14:creationId xmlns:p14="http://schemas.microsoft.com/office/powerpoint/2010/main" val="21904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4C70E-D60A-43B9-99CD-02B1FF2BA0A1}"/>
              </a:ext>
            </a:extLst>
          </p:cNvPr>
          <p:cNvSpPr/>
          <p:nvPr/>
        </p:nvSpPr>
        <p:spPr>
          <a:xfrm>
            <a:off x="11151" y="1982450"/>
            <a:ext cx="91328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Role of the Phase I  Personal Tutor 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2800" b="1" dirty="0"/>
              <a:t>*  </a:t>
            </a:r>
            <a:r>
              <a:rPr lang="en-US" sz="2800" b="1" dirty="0">
                <a:solidFill>
                  <a:srgbClr val="00B050"/>
                </a:solidFill>
              </a:rPr>
              <a:t>to provide opportunities for students to reflect on how their learning within and out the formal curriculum can help them in pursuing their long-term future development </a:t>
            </a:r>
          </a:p>
          <a:p>
            <a:r>
              <a:rPr lang="en-US" sz="2800" b="1" dirty="0"/>
              <a:t> 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* to help foster  a sense of belonging to a community of learners in all students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434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F7D377-C51D-4DBB-90DE-D8E77E1441A4}"/>
              </a:ext>
            </a:extLst>
          </p:cNvPr>
          <p:cNvSpPr/>
          <p:nvPr/>
        </p:nvSpPr>
        <p:spPr>
          <a:xfrm>
            <a:off x="1154151" y="2101697"/>
            <a:ext cx="746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4C70E-D60A-43B9-99CD-02B1FF2BA0A1}"/>
              </a:ext>
            </a:extLst>
          </p:cNvPr>
          <p:cNvSpPr/>
          <p:nvPr/>
        </p:nvSpPr>
        <p:spPr>
          <a:xfrm>
            <a:off x="11151" y="1982450"/>
            <a:ext cx="91328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780A7-06C7-4427-8B57-21EBC859C622}"/>
              </a:ext>
            </a:extLst>
          </p:cNvPr>
          <p:cNvSpPr/>
          <p:nvPr/>
        </p:nvSpPr>
        <p:spPr>
          <a:xfrm>
            <a:off x="11151" y="1536174"/>
            <a:ext cx="91216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PT responsibilities                                                        LO.3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 - Act on any information received by / about students appropriately</a:t>
            </a:r>
            <a:r>
              <a:rPr lang="en-US" sz="2800" b="1" dirty="0"/>
              <a:t>. 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- Meet with each of his students twice per semester and organize two group meetings per year. </a:t>
            </a:r>
          </a:p>
          <a:p>
            <a:r>
              <a:rPr lang="en-US" sz="2800" b="1" dirty="0"/>
              <a:t> - </a:t>
            </a:r>
            <a:r>
              <a:rPr lang="en-US" sz="2800" b="1" dirty="0">
                <a:solidFill>
                  <a:srgbClr val="00B050"/>
                </a:solidFill>
              </a:rPr>
              <a:t>Record meeting notes in a confidential manner. 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 - Meeting students when required; for special circumstances. </a:t>
            </a:r>
          </a:p>
          <a:p>
            <a:r>
              <a:rPr lang="en-US" sz="2800" b="1" dirty="0"/>
              <a:t> - </a:t>
            </a:r>
            <a:r>
              <a:rPr lang="en-US" sz="2800" b="1" dirty="0">
                <a:solidFill>
                  <a:srgbClr val="C00000"/>
                </a:solidFill>
              </a:rPr>
              <a:t>Supporting students and if unsure requesting appropriate advice.  </a:t>
            </a:r>
          </a:p>
        </p:txBody>
      </p:sp>
    </p:spTree>
    <p:extLst>
      <p:ext uri="{BB962C8B-B14F-4D97-AF65-F5344CB8AC3E}">
        <p14:creationId xmlns:p14="http://schemas.microsoft.com/office/powerpoint/2010/main" val="1435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151" y="1686716"/>
            <a:ext cx="91216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CF500A6-D029-4EAE-8FAB-5C225EC27D39}"/>
              </a:ext>
            </a:extLst>
          </p:cNvPr>
          <p:cNvSpPr/>
          <p:nvPr/>
        </p:nvSpPr>
        <p:spPr>
          <a:xfrm>
            <a:off x="0" y="2530098"/>
            <a:ext cx="10275849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Phase 1 tutors are not expected to provide: 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45"/>
              </a:spcAft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45"/>
              </a:spcAft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• 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Personal teaching  </a:t>
            </a:r>
          </a:p>
          <a:p>
            <a:pPr>
              <a:spcAft>
                <a:spcPts val="245"/>
              </a:spcAft>
            </a:pP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245"/>
              </a:spcAft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• Management of conduct or disciplinary issues </a:t>
            </a:r>
          </a:p>
          <a:p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Assessment and management of a student who is unwell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 medical college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58162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5936" y="1828800"/>
            <a:ext cx="86756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b="1" dirty="0"/>
              <a:t>Students who are experiencing academic problems or feel they are under-performing should be referred to the subject-specific Phase 1 Unit academic leads or Phase 1 Lead for advice and support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45" y="0"/>
            <a:ext cx="759825" cy="742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FE9E85-550C-4369-B759-DA95652BF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58161"/>
            <a:ext cx="1066800" cy="99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5C300D-3568-412C-97CA-558BE3CA8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" y="5959897"/>
            <a:ext cx="759825" cy="86977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CF500A6-D029-4EAE-8FAB-5C225EC27D39}"/>
              </a:ext>
            </a:extLst>
          </p:cNvPr>
          <p:cNvSpPr/>
          <p:nvPr/>
        </p:nvSpPr>
        <p:spPr>
          <a:xfrm>
            <a:off x="0" y="2530098"/>
            <a:ext cx="102758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A0FD6B-DC49-425E-99A3-64309031E6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75" y="3644682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709</Words>
  <Application>Microsoft Office PowerPoint</Application>
  <PresentationFormat>On-screen Show (4:3)</PresentationFormat>
  <Paragraphs>183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Berlin Sans FB Demi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2o1O ;)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hanan</dc:creator>
  <cp:lastModifiedBy>Abdul Haleem Al-Muhyi</cp:lastModifiedBy>
  <cp:revision>165</cp:revision>
  <dcterms:created xsi:type="dcterms:W3CDTF">2014-02-03T20:04:34Z</dcterms:created>
  <dcterms:modified xsi:type="dcterms:W3CDTF">2019-10-12T19:00:58Z</dcterms:modified>
</cp:coreProperties>
</file>